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73"/>
  </p:notesMasterIdLst>
  <p:handoutMasterIdLst>
    <p:handoutMasterId r:id="rId74"/>
  </p:handoutMasterIdLst>
  <p:sldIdLst>
    <p:sldId id="287" r:id="rId2"/>
    <p:sldId id="264" r:id="rId3"/>
    <p:sldId id="261" r:id="rId4"/>
    <p:sldId id="262" r:id="rId5"/>
    <p:sldId id="263" r:id="rId6"/>
    <p:sldId id="265" r:id="rId7"/>
    <p:sldId id="266" r:id="rId8"/>
    <p:sldId id="267" r:id="rId9"/>
    <p:sldId id="268" r:id="rId10"/>
    <p:sldId id="269" r:id="rId11"/>
    <p:sldId id="270" r:id="rId12"/>
    <p:sldId id="285" r:id="rId13"/>
    <p:sldId id="338" r:id="rId14"/>
    <p:sldId id="328" r:id="rId15"/>
    <p:sldId id="271" r:id="rId16"/>
    <p:sldId id="283" r:id="rId17"/>
    <p:sldId id="280" r:id="rId18"/>
    <p:sldId id="282" r:id="rId19"/>
    <p:sldId id="329" r:id="rId20"/>
    <p:sldId id="272" r:id="rId21"/>
    <p:sldId id="273" r:id="rId22"/>
    <p:sldId id="306" r:id="rId23"/>
    <p:sldId id="307" r:id="rId24"/>
    <p:sldId id="308" r:id="rId25"/>
    <p:sldId id="274" r:id="rId26"/>
    <p:sldId id="309" r:id="rId27"/>
    <p:sldId id="275" r:id="rId28"/>
    <p:sldId id="277" r:id="rId29"/>
    <p:sldId id="311" r:id="rId30"/>
    <p:sldId id="310" r:id="rId31"/>
    <p:sldId id="313" r:id="rId32"/>
    <p:sldId id="314" r:id="rId33"/>
    <p:sldId id="315" r:id="rId34"/>
    <p:sldId id="316" r:id="rId35"/>
    <p:sldId id="317" r:id="rId36"/>
    <p:sldId id="276" r:id="rId37"/>
    <p:sldId id="318" r:id="rId38"/>
    <p:sldId id="320" r:id="rId39"/>
    <p:sldId id="278" r:id="rId40"/>
    <p:sldId id="319" r:id="rId41"/>
    <p:sldId id="279" r:id="rId42"/>
    <p:sldId id="321" r:id="rId43"/>
    <p:sldId id="289" r:id="rId44"/>
    <p:sldId id="350" r:id="rId45"/>
    <p:sldId id="290" r:id="rId46"/>
    <p:sldId id="291" r:id="rId47"/>
    <p:sldId id="303" r:id="rId48"/>
    <p:sldId id="304" r:id="rId49"/>
    <p:sldId id="302" r:id="rId50"/>
    <p:sldId id="294" r:id="rId51"/>
    <p:sldId id="305" r:id="rId52"/>
    <p:sldId id="293" r:id="rId53"/>
    <p:sldId id="323" r:id="rId54"/>
    <p:sldId id="324" r:id="rId55"/>
    <p:sldId id="325" r:id="rId56"/>
    <p:sldId id="326" r:id="rId57"/>
    <p:sldId id="337" r:id="rId58"/>
    <p:sldId id="330" r:id="rId59"/>
    <p:sldId id="331" r:id="rId60"/>
    <p:sldId id="332" r:id="rId61"/>
    <p:sldId id="333" r:id="rId62"/>
    <p:sldId id="334" r:id="rId63"/>
    <p:sldId id="335" r:id="rId64"/>
    <p:sldId id="336" r:id="rId65"/>
    <p:sldId id="344" r:id="rId66"/>
    <p:sldId id="339" r:id="rId67"/>
    <p:sldId id="341" r:id="rId68"/>
    <p:sldId id="342" r:id="rId69"/>
    <p:sldId id="343" r:id="rId70"/>
    <p:sldId id="297" r:id="rId71"/>
    <p:sldId id="327" r:id="rId7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8E043"/>
    <a:srgbClr val="FFFF66"/>
    <a:srgbClr val="5EE838"/>
    <a:srgbClr val="E6F24C"/>
    <a:srgbClr val="008000"/>
    <a:srgbClr val="9D274C"/>
    <a:srgbClr val="EDCF4D"/>
    <a:srgbClr val="DD7547"/>
    <a:srgbClr val="E1E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71" autoAdjust="0"/>
  </p:normalViewPr>
  <p:slideViewPr>
    <p:cSldViewPr>
      <p:cViewPr varScale="1">
        <p:scale>
          <a:sx n="147" d="100"/>
          <a:sy n="147" d="100"/>
        </p:scale>
        <p:origin x="-2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handoutMaster" Target="handoutMasters/handoutMaster1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rgbClr val="00B050"/>
                  </a:gs>
                  <a:gs pos="50000">
                    <a:schemeClr val="accent3">
                      <a:lumMod val="60000"/>
                      <a:lumOff val="40000"/>
                    </a:schemeClr>
                  </a:gs>
                  <a:gs pos="100000">
                    <a:schemeClr val="accent3">
                      <a:lumMod val="40000"/>
                      <a:lumOff val="60000"/>
                    </a:schemeClr>
                  </a:gs>
                </a:gsLst>
                <a:lin ang="5400000" scaled="0"/>
              </a:gradFill>
            </c:spPr>
          </c:dPt>
          <c:dPt>
            <c:idx val="1"/>
            <c:invertIfNegative val="0"/>
            <c:bubble3D val="0"/>
            <c:spPr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>
                      <a:lumMod val="60000"/>
                      <a:lumOff val="40000"/>
                    </a:schemeClr>
                  </a:gs>
                  <a:gs pos="100000">
                    <a:schemeClr val="accent5">
                      <a:lumMod val="40000"/>
                      <a:lumOff val="60000"/>
                    </a:schemeClr>
                  </a:gs>
                </a:gsLst>
                <a:lin ang="5400000" scaled="0"/>
              </a:gradFill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2">
                      <a:lumMod val="50000"/>
                    </a:schemeClr>
                  </a:gs>
                  <a:gs pos="50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</c:spPr>
          </c:dPt>
          <c:dLbls>
            <c:txPr>
              <a:bodyPr/>
              <a:lstStyle/>
              <a:p>
                <a:pPr>
                  <a:defRPr sz="18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Sheet1!$A$1:$A$3</c:f>
              <c:strCache>
                <c:ptCount val="3"/>
                <c:pt idx="0">
                  <c:v>Design &amp; Construction</c:v>
                </c:pt>
                <c:pt idx="1">
                  <c:v>Maintenance Costs</c:v>
                </c:pt>
                <c:pt idx="2">
                  <c:v>Personnel Salaries &amp; Benefits</c:v>
                </c:pt>
              </c:strCache>
            </c:strRef>
          </c:cat>
          <c:val>
            <c:numRef>
              <c:f>Sheet1!$B$1:$B$3</c:f>
              <c:numCache>
                <c:formatCode>0%</c:formatCode>
                <c:ptCount val="3"/>
                <c:pt idx="0">
                  <c:v>0.02</c:v>
                </c:pt>
                <c:pt idx="1">
                  <c:v>0.06</c:v>
                </c:pt>
                <c:pt idx="2">
                  <c:v>0.92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5450520"/>
        <c:axId val="2095453960"/>
      </c:barChart>
      <c:catAx>
        <c:axId val="20954505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1"/>
            </a:pPr>
            <a:endParaRPr lang="en-US"/>
          </a:p>
        </c:txPr>
        <c:crossAx val="2095453960"/>
        <c:crosses val="autoZero"/>
        <c:auto val="1"/>
        <c:lblAlgn val="ctr"/>
        <c:lblOffset val="100"/>
        <c:noMultiLvlLbl val="0"/>
      </c:catAx>
      <c:valAx>
        <c:axId val="209545396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0%" sourceLinked="1"/>
        <c:majorTickMark val="out"/>
        <c:minorTickMark val="none"/>
        <c:tickLblPos val="nextTo"/>
        <c:crossAx val="20954505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03042-72D5-3F41-85FC-AD881C912383}" type="datetimeFigureOut">
              <a:rPr lang="en-US" smtClean="0"/>
              <a:t>6/3/14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94C4B-8F8F-E248-8A0C-856D6EE5B8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91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B04AC-7502-42FF-8AA4-C69751144F0B}" type="datetimeFigureOut">
              <a:rPr lang="en-US" smtClean="0"/>
              <a:pPr/>
              <a:t>6/3/14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90E11-DF17-4048-B30F-8ACABAF306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45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Here are a few examples of certified projects, and projects that are in their 12-month operational phase prior to audit, under construction or on-the-boards.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Case studies about certified projects can be found on the Institute’s website. The Institute also digitally publishes a quarterly handout called Taking Root that provides information about project’s in progress as well as an updated map of project locations. </a:t>
            </a:r>
          </a:p>
          <a:p>
            <a:pPr eaLnBrk="1" hangingPunct="1">
              <a:spcBef>
                <a:spcPct val="0"/>
              </a:spcBef>
            </a:pPr>
            <a:endParaRPr lang="en-US" b="1" smtClean="0"/>
          </a:p>
          <a:p>
            <a:pPr eaLnBrk="1" hangingPunct="1">
              <a:spcBef>
                <a:spcPct val="0"/>
              </a:spcBef>
            </a:pPr>
            <a:r>
              <a:rPr lang="en-US" b="1" smtClean="0"/>
              <a:t>(SCROLL THROUGH THESE PAGES AND CALL OUT PARTICULAR PROJECTS AS IT RELATES TO YOUR PRESENTATION OR LOCATION.)</a:t>
            </a:r>
          </a:p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DB43363-1FDB-4B5B-A407-859748453092}" type="slidenum">
              <a:rPr lang="en-US" smtClean="0"/>
              <a:pPr eaLnBrk="1" hangingPunct="1"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Here are a few examples of certified projects, and projects that are in their 12-month operational phase prior to audit, under construction or on-the-boards.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Case studies about certified projects can be found on the Institute’s website. The Institute also digitally publishes a quarterly handout called Taking Root that provides information about project’s in progress as well as an updated map of project locations. </a:t>
            </a:r>
          </a:p>
          <a:p>
            <a:pPr eaLnBrk="1" hangingPunct="1">
              <a:spcBef>
                <a:spcPct val="0"/>
              </a:spcBef>
            </a:pPr>
            <a:endParaRPr lang="en-US" b="1" dirty="0" smtClean="0"/>
          </a:p>
          <a:p>
            <a:pPr eaLnBrk="1" hangingPunct="1">
              <a:spcBef>
                <a:spcPct val="0"/>
              </a:spcBef>
            </a:pPr>
            <a:r>
              <a:rPr lang="en-US" b="1" dirty="0" smtClean="0"/>
              <a:t>(SCROLL THROUGH THESE PAGES AND CALL OUT PARTICULAR PROJECTS AS IT RELATES TO YOUR PRESENTATION OR LOCATION.)</a:t>
            </a: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C5F285A-FC87-4F7F-8335-63457CC7CFBD}" type="slidenum">
              <a:rPr lang="en-US" smtClean="0"/>
              <a:pPr eaLnBrk="1" hangingPunct="1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Here are a few examples of certified projects, and projects that are in their 12-month operational phase prior to audit, under construction or on-the-boards.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Case studies about certified projects can be found on the Institute’s website. The Institute also digitally publishes a quarterly handout called Taking Root that provides information about project’s in progress as well as an updated map of project locations. </a:t>
            </a:r>
          </a:p>
          <a:p>
            <a:pPr eaLnBrk="1" hangingPunct="1">
              <a:spcBef>
                <a:spcPct val="0"/>
              </a:spcBef>
            </a:pPr>
            <a:endParaRPr lang="en-US" b="1" dirty="0" smtClean="0"/>
          </a:p>
          <a:p>
            <a:pPr eaLnBrk="1" hangingPunct="1">
              <a:spcBef>
                <a:spcPct val="0"/>
              </a:spcBef>
            </a:pPr>
            <a:r>
              <a:rPr lang="en-US" b="1" dirty="0" smtClean="0"/>
              <a:t>(SCROLL THROUGH THESE PAGES AND CALL OUT PARTICULAR PROJECTS AS IT RELATES TO YOUR PRESENTATION OR LOCATION.)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FD1F7086-6205-4D51-AB28-DAF37FCC317F}" type="slidenum">
              <a:rPr lang="en-US" smtClean="0"/>
              <a:pPr eaLnBrk="1" hangingPunct="1"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Here are a few examples of certified projects, and projects that are in their 12-month operational phase prior to audit, under construction or on-the-boards.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Case studies about certified projects can be found on the Institute’s website. The Institute also digitally publishes a quarterly handout called Taking Root that provides information about project’s in progress as well as an updated map of project locations. </a:t>
            </a:r>
          </a:p>
          <a:p>
            <a:pPr eaLnBrk="1" hangingPunct="1">
              <a:spcBef>
                <a:spcPct val="0"/>
              </a:spcBef>
            </a:pPr>
            <a:endParaRPr lang="en-US" b="1" dirty="0" smtClean="0"/>
          </a:p>
          <a:p>
            <a:pPr eaLnBrk="1" hangingPunct="1">
              <a:spcBef>
                <a:spcPct val="0"/>
              </a:spcBef>
            </a:pPr>
            <a:r>
              <a:rPr lang="en-US" b="1" dirty="0" smtClean="0"/>
              <a:t>(SCROLL THROUGH THESE PAGES AND CALL OUT PARTICULAR PROJECTS AS IT RELATES TO YOUR PRESENTATION OR LOCATION.)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FD1F7086-6205-4D51-AB28-DAF37FCC317F}" type="slidenum">
              <a:rPr lang="en-US" smtClean="0"/>
              <a:pPr eaLnBrk="1" hangingPunct="1"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90E11-DF17-4048-B30F-8ACABAF3065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515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90E11-DF17-4048-B30F-8ACABAF3065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19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What’s one</a:t>
            </a:r>
            <a:r>
              <a:rPr lang="en-US" baseline="0" dirty="0" smtClean="0"/>
              <a:t> more thing?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90E11-DF17-4048-B30F-8ACABAF3065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004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790E11-DF17-4048-B30F-8ACABAF3065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600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11EA-38A8-439A-B8EA-763BD9FB68F9}" type="datetimeFigureOut">
              <a:rPr lang="en-US" smtClean="0"/>
              <a:pPr/>
              <a:t>6/3/14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8DD-8153-43B2-9F53-213040149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72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11EA-38A8-439A-B8EA-763BD9FB68F9}" type="datetimeFigureOut">
              <a:rPr lang="en-US" smtClean="0"/>
              <a:pPr/>
              <a:t>6/3/14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8DD-8153-43B2-9F53-213040149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726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11EA-38A8-439A-B8EA-763BD9FB68F9}" type="datetimeFigureOut">
              <a:rPr lang="en-US" smtClean="0"/>
              <a:pPr/>
              <a:t>6/3/14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8DD-8153-43B2-9F53-213040149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485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11EA-38A8-439A-B8EA-763BD9FB68F9}" type="datetimeFigureOut">
              <a:rPr lang="en-US" smtClean="0"/>
              <a:pPr/>
              <a:t>6/3/14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8DD-8153-43B2-9F53-213040149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21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11EA-38A8-439A-B8EA-763BD9FB68F9}" type="datetimeFigureOut">
              <a:rPr lang="en-US" smtClean="0"/>
              <a:pPr/>
              <a:t>6/3/14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8DD-8153-43B2-9F53-213040149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1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11EA-38A8-439A-B8EA-763BD9FB68F9}" type="datetimeFigureOut">
              <a:rPr lang="en-US" smtClean="0"/>
              <a:pPr/>
              <a:t>6/3/14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8DD-8153-43B2-9F53-213040149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299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11EA-38A8-439A-B8EA-763BD9FB68F9}" type="datetimeFigureOut">
              <a:rPr lang="en-US" smtClean="0"/>
              <a:pPr/>
              <a:t>6/3/14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8DD-8153-43B2-9F53-213040149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80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11EA-38A8-439A-B8EA-763BD9FB68F9}" type="datetimeFigureOut">
              <a:rPr lang="en-US" smtClean="0"/>
              <a:pPr/>
              <a:t>6/3/14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8DD-8153-43B2-9F53-213040149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2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11EA-38A8-439A-B8EA-763BD9FB68F9}" type="datetimeFigureOut">
              <a:rPr lang="en-US" smtClean="0"/>
              <a:pPr/>
              <a:t>6/3/14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8DD-8153-43B2-9F53-213040149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73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11EA-38A8-439A-B8EA-763BD9FB68F9}" type="datetimeFigureOut">
              <a:rPr lang="en-US" smtClean="0"/>
              <a:pPr/>
              <a:t>6/3/14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8DD-8153-43B2-9F53-213040149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3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511EA-38A8-439A-B8EA-763BD9FB68F9}" type="datetimeFigureOut">
              <a:rPr lang="en-US" smtClean="0"/>
              <a:pPr/>
              <a:t>6/3/14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B98DD-8153-43B2-9F53-213040149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0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511EA-38A8-439A-B8EA-763BD9FB68F9}" type="datetimeFigureOut">
              <a:rPr lang="en-US" smtClean="0"/>
              <a:pPr/>
              <a:t>6/3/14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B98DD-8153-43B2-9F53-213040149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20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9.png"/><Relationship Id="rId6" Type="http://schemas.openxmlformats.org/officeDocument/2006/relationships/image" Target="../media/image50.jpe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" y="76200"/>
            <a:ext cx="64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pc="100" dirty="0" smtClean="0">
                <a:ln w="1800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1"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Bernard MT Condensed" pitchFamily="18" charset="0"/>
              </a:rPr>
              <a:t>We know we have a problem…</a:t>
            </a:r>
            <a:endParaRPr lang="en-US" sz="3600" b="1" spc="100" dirty="0">
              <a:ln w="1800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tx1"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Bernard MT Condense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06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879" y="0"/>
            <a:ext cx="915687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563850"/>
            <a:ext cx="85181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100" dirty="0" smtClean="0">
                <a:ln w="18000">
                  <a:solidFill>
                    <a:schemeClr val="bg1"/>
                  </a:solidFill>
                  <a:prstDash val="solid"/>
                </a:ln>
                <a:noFill/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Reaches Net Zero</a:t>
            </a:r>
            <a:endParaRPr lang="en-US" sz="8800" b="1" cap="none" spc="100" dirty="0">
              <a:ln w="18000">
                <a:solidFill>
                  <a:schemeClr val="bg1"/>
                </a:solidFill>
                <a:prstDash val="solid"/>
              </a:ln>
              <a:noFill/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92645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816100"/>
            <a:ext cx="9144000" cy="312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907143"/>
            <a:ext cx="6997660" cy="488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765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1238250" y="914400"/>
            <a:ext cx="66675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24400" y="2590800"/>
            <a:ext cx="220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>
                    <a:lumMod val="85000"/>
                  </a:schemeClr>
                </a:solidFill>
              </a:rPr>
              <a:t>Costs</a:t>
            </a:r>
            <a:endParaRPr lang="en-US" sz="48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43434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>
                    <a:lumMod val="85000"/>
                  </a:schemeClr>
                </a:solidFill>
              </a:rPr>
              <a:t>Savings</a:t>
            </a:r>
            <a:endParaRPr 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76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14400"/>
          </a:xfrm>
        </p:spPr>
        <p:txBody>
          <a:bodyPr>
            <a:noAutofit/>
          </a:bodyPr>
          <a:lstStyle/>
          <a:p>
            <a:pPr algn="l"/>
            <a:r>
              <a:rPr lang="en-US" sz="8800" dirty="0" smtClean="0">
                <a:solidFill>
                  <a:schemeClr val="accent6">
                    <a:lumMod val="75000"/>
                  </a:schemeClr>
                </a:solidFill>
              </a:rPr>
              <a:t>LIFE CYCLE COSTS</a:t>
            </a:r>
            <a:endParaRPr lang="en-US" sz="8800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8011459"/>
              </p:ext>
            </p:extLst>
          </p:nvPr>
        </p:nvGraphicFramePr>
        <p:xfrm>
          <a:off x="0" y="990600"/>
          <a:ext cx="9144000" cy="5867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135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122238"/>
            <a:ext cx="9372600" cy="1630362"/>
          </a:xfrm>
        </p:spPr>
        <p:txBody>
          <a:bodyPr>
            <a:noAutofit/>
          </a:bodyPr>
          <a:lstStyle/>
          <a:p>
            <a:r>
              <a:rPr lang="en-US" sz="16000" dirty="0" smtClean="0">
                <a:solidFill>
                  <a:schemeClr val="accent6">
                    <a:lumMod val="75000"/>
                  </a:schemeClr>
                </a:solidFill>
              </a:rPr>
              <a:t>OUR GOAL</a:t>
            </a:r>
            <a:endParaRPr lang="en-US" sz="16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740" y="1749402"/>
            <a:ext cx="4390660" cy="407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37860" y="5613400"/>
            <a:ext cx="67345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Western Michigan University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5421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Tyson Research Center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29" y="3926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Eureka, MO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32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Phipps Center for Sustainable Landscapes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29" y="392668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Pittsburgh, PA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6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91535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VanDusen</a:t>
            </a:r>
            <a:r>
              <a:rPr lang="en-US" sz="2400" dirty="0">
                <a:solidFill>
                  <a:schemeClr val="bg1"/>
                </a:solidFill>
              </a:rPr>
              <a:t> Botanical Garden Visitor Centre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88667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Vancouver, British Columbia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67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517"/>
            <a:ext cx="9144000" cy="686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91535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VanDusen</a:t>
            </a:r>
            <a:r>
              <a:rPr lang="en-US" sz="2400" dirty="0">
                <a:solidFill>
                  <a:schemeClr val="bg1"/>
                </a:solidFill>
              </a:rPr>
              <a:t> Botanical Garden Visitor Centre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88667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Vancouver, British Columbia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189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459" y="0"/>
            <a:ext cx="915545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459" y="1460480"/>
            <a:ext cx="9155459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80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Imagine</a:t>
            </a:r>
            <a:endParaRPr lang="en-US" sz="18000" b="1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891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46038"/>
            <a:ext cx="9144000" cy="868362"/>
          </a:xfrm>
        </p:spPr>
        <p:txBody>
          <a:bodyPr>
            <a:noAutofit/>
          </a:bodyPr>
          <a:lstStyle/>
          <a:p>
            <a:pPr algn="l"/>
            <a:r>
              <a:rPr lang="en-US" sz="9600" dirty="0" smtClean="0">
                <a:solidFill>
                  <a:schemeClr val="accent6">
                    <a:lumMod val="75000"/>
                  </a:schemeClr>
                </a:solidFill>
              </a:rPr>
              <a:t>THE CHALLENGE</a:t>
            </a:r>
            <a:endParaRPr lang="en-US" sz="9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AutoShape 5" descr="http://media.treehugger.com/assets/images/2012/06/lbc.jpg.492x0_q85_crop-smart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076325"/>
            <a:ext cx="6661694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53749" y="914400"/>
            <a:ext cx="14920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solidFill>
                    <a:schemeClr val="accent1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Water</a:t>
            </a:r>
            <a:endParaRPr lang="en-US" sz="4000" b="1" cap="none" spc="0" dirty="0">
              <a:ln w="31550" cmpd="sng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07077" y="2905253"/>
            <a:ext cx="98309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solidFill>
                    <a:srgbClr val="00B0F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Site</a:t>
            </a:r>
            <a:endParaRPr lang="en-US" sz="4000" b="1" cap="none" spc="0" dirty="0">
              <a:ln w="31550" cmpd="sng">
                <a:solidFill>
                  <a:srgbClr val="00B0F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83922" y="4800600"/>
            <a:ext cx="22062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Materials</a:t>
            </a:r>
            <a:endParaRPr lang="en-US" sz="4000" b="1" cap="none" spc="0" dirty="0">
              <a:ln w="31550" cmpd="sng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40250" y="4199452"/>
            <a:ext cx="1632563" cy="70788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solidFill>
                    <a:srgbClr val="FFFF66"/>
                  </a:solidFill>
                  <a:prstDash val="solid"/>
                </a:ln>
                <a:noFill/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Energy</a:t>
            </a:r>
            <a:endParaRPr lang="en-US" sz="4000" b="1" cap="none" spc="0" dirty="0">
              <a:ln w="31550" cmpd="sng">
                <a:solidFill>
                  <a:srgbClr val="FFFF66"/>
                </a:solidFill>
                <a:prstDash val="solid"/>
              </a:ln>
              <a:noFill/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1778" y="2439649"/>
            <a:ext cx="16001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solidFill>
                    <a:srgbClr val="DD7547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Health</a:t>
            </a:r>
            <a:endParaRPr lang="en-US" sz="4000" b="1" cap="none" spc="0" dirty="0">
              <a:ln w="31550" cmpd="sng">
                <a:solidFill>
                  <a:srgbClr val="DD7547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2545" y="1411574"/>
            <a:ext cx="16802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solidFill>
                    <a:srgbClr val="9D274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Beauty</a:t>
            </a:r>
            <a:endParaRPr lang="en-US" sz="4000" b="1" cap="none" spc="0" dirty="0">
              <a:ln w="31550" cmpd="sng">
                <a:solidFill>
                  <a:srgbClr val="9D274C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6839" y="1573981"/>
            <a:ext cx="15268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31550" cmpd="sng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Equity</a:t>
            </a:r>
            <a:endParaRPr lang="en-US" sz="4000" b="1" cap="none" spc="0" dirty="0">
              <a:ln w="31550" cmpd="sng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075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  <p:bldP spid="13" grpId="0"/>
      <p:bldP spid="14" grpId="0"/>
      <p:bldP spid="14" grpId="1"/>
      <p:bldP spid="14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36576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rgbClr val="00B0F0"/>
                </a:solidFill>
              </a:rPr>
              <a:t>SITE</a:t>
            </a:r>
            <a:endParaRPr lang="en-US" sz="16000" dirty="0">
              <a:solidFill>
                <a:srgbClr val="00B0F0"/>
              </a:solidFill>
            </a:endParaRPr>
          </a:p>
        </p:txBody>
      </p:sp>
      <p:pic>
        <p:nvPicPr>
          <p:cNvPr id="5" name="Picture 3" descr="Slide0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8"/>
          <a:stretch/>
        </p:blipFill>
        <p:spPr bwMode="auto">
          <a:xfrm>
            <a:off x="304800" y="1905000"/>
            <a:ext cx="1780349" cy="35814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lide1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7374" y="1905000"/>
            <a:ext cx="1786026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lide2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1905000"/>
            <a:ext cx="1796411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lide2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600" y="1881684"/>
            <a:ext cx="1798883" cy="362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53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36576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rgbClr val="00B0F0"/>
                </a:solidFill>
              </a:rPr>
              <a:t>SITE</a:t>
            </a:r>
            <a:endParaRPr lang="en-US" sz="16000" dirty="0">
              <a:solidFill>
                <a:srgbClr val="00B0F0"/>
              </a:solidFill>
            </a:endParaRPr>
          </a:p>
        </p:txBody>
      </p:sp>
      <p:pic>
        <p:nvPicPr>
          <p:cNvPr id="5" name="Picture 3" descr="Slide0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8"/>
          <a:stretch/>
        </p:blipFill>
        <p:spPr bwMode="auto">
          <a:xfrm>
            <a:off x="304800" y="1905000"/>
            <a:ext cx="1780349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lide1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7374" y="1905000"/>
            <a:ext cx="1786026" cy="35814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lide2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1905000"/>
            <a:ext cx="1796411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lide2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600" y="1881684"/>
            <a:ext cx="1798883" cy="362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685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36576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rgbClr val="00B0F0"/>
                </a:solidFill>
              </a:rPr>
              <a:t>SITE</a:t>
            </a:r>
            <a:endParaRPr lang="en-US" sz="16000" dirty="0">
              <a:solidFill>
                <a:srgbClr val="00B0F0"/>
              </a:solidFill>
            </a:endParaRPr>
          </a:p>
        </p:txBody>
      </p:sp>
      <p:pic>
        <p:nvPicPr>
          <p:cNvPr id="5" name="Picture 3" descr="Slide0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8"/>
          <a:stretch/>
        </p:blipFill>
        <p:spPr bwMode="auto">
          <a:xfrm>
            <a:off x="304800" y="1905000"/>
            <a:ext cx="1780349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lide1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7374" y="1905000"/>
            <a:ext cx="1786026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lide2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1905000"/>
            <a:ext cx="1796411" cy="35814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lide2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600" y="1881684"/>
            <a:ext cx="1798883" cy="362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55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36576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rgbClr val="00B0F0"/>
                </a:solidFill>
              </a:rPr>
              <a:t>SITE</a:t>
            </a:r>
            <a:endParaRPr lang="en-US" sz="16000" dirty="0">
              <a:solidFill>
                <a:srgbClr val="00B0F0"/>
              </a:solidFill>
            </a:endParaRPr>
          </a:p>
        </p:txBody>
      </p:sp>
      <p:pic>
        <p:nvPicPr>
          <p:cNvPr id="5" name="Picture 3" descr="Slide0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8"/>
          <a:stretch/>
        </p:blipFill>
        <p:spPr bwMode="auto">
          <a:xfrm>
            <a:off x="304800" y="1905000"/>
            <a:ext cx="1780349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lide1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57374" y="1905000"/>
            <a:ext cx="1786026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lide22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800" y="1905000"/>
            <a:ext cx="1796411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lide24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6600" y="1881684"/>
            <a:ext cx="1798883" cy="362803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19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5532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WATER</a:t>
            </a:r>
            <a:endParaRPr lang="en-US" sz="16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2" descr="Slide2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7608" y="1834053"/>
            <a:ext cx="2294792" cy="455441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0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5400" y="1816468"/>
            <a:ext cx="223910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286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352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5532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WATER</a:t>
            </a:r>
            <a:endParaRPr lang="en-US" sz="16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2" descr="Slide2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67608" y="1834053"/>
            <a:ext cx="2294792" cy="455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00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05400" y="1816468"/>
            <a:ext cx="2239108" cy="4572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286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762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9342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rgbClr val="F8E043"/>
                </a:solidFill>
              </a:rPr>
              <a:t>ENERGY</a:t>
            </a:r>
            <a:endParaRPr lang="en-US" sz="16000" dirty="0">
              <a:solidFill>
                <a:srgbClr val="F8E043"/>
              </a:solidFill>
            </a:endParaRPr>
          </a:p>
        </p:txBody>
      </p:sp>
      <p:pic>
        <p:nvPicPr>
          <p:cNvPr id="5" name="Picture 2" descr="Slide3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0208" y="1981200"/>
            <a:ext cx="2294792" cy="45368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0" y="2286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641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9342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rgbClr val="DD7547"/>
                </a:solidFill>
              </a:rPr>
              <a:t>HEALTH</a:t>
            </a:r>
            <a:endParaRPr lang="en-US" sz="16000" dirty="0">
              <a:solidFill>
                <a:srgbClr val="DD7547"/>
              </a:solidFill>
            </a:endParaRPr>
          </a:p>
        </p:txBody>
      </p:sp>
      <p:pic>
        <p:nvPicPr>
          <p:cNvPr id="5" name="Picture 2" descr="Slide3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8700" y="1848707"/>
            <a:ext cx="2286000" cy="455441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3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3800" y="1831121"/>
            <a:ext cx="2259623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Slide3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4600" y="1831121"/>
            <a:ext cx="2294792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225" y="2286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856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9342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rgbClr val="DD7547"/>
                </a:solidFill>
              </a:rPr>
              <a:t>HEALTH</a:t>
            </a:r>
            <a:endParaRPr lang="en-US" sz="16000" dirty="0">
              <a:solidFill>
                <a:srgbClr val="DD7547"/>
              </a:solidFill>
            </a:endParaRPr>
          </a:p>
        </p:txBody>
      </p:sp>
      <p:pic>
        <p:nvPicPr>
          <p:cNvPr id="5" name="Picture 2" descr="Slide3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8700" y="1848707"/>
            <a:ext cx="2286000" cy="455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3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3800" y="1831121"/>
            <a:ext cx="2259623" cy="45720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Slide3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4600" y="1831121"/>
            <a:ext cx="2294792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225" y="2286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90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954"/>
            <a:ext cx="9144000" cy="688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76200"/>
            <a:ext cx="2514599" cy="7694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3810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Inspires</a:t>
            </a:r>
            <a:endParaRPr lang="en-US" sz="4400" dirty="0">
              <a:ln w="38100">
                <a:solidFill>
                  <a:srgbClr val="92D050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56860" y="304800"/>
            <a:ext cx="604806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spc="100" dirty="0" smtClean="0">
                <a:ln w="18000">
                  <a:solidFill>
                    <a:srgbClr val="92D050"/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Crea</a:t>
            </a:r>
            <a:r>
              <a:rPr lang="en-US" sz="8800" b="1" spc="100" dirty="0" smtClean="0">
                <a:ln w="18000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tivity</a:t>
            </a:r>
            <a:endParaRPr lang="en-US" sz="8800" b="1" spc="100" dirty="0">
              <a:ln w="18000">
                <a:solidFill>
                  <a:schemeClr val="bg1"/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695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9342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rgbClr val="DD7547"/>
                </a:solidFill>
              </a:rPr>
              <a:t>HEALTH</a:t>
            </a:r>
            <a:endParaRPr lang="en-US" sz="16000" dirty="0">
              <a:solidFill>
                <a:srgbClr val="DD7547"/>
              </a:solidFill>
            </a:endParaRPr>
          </a:p>
        </p:txBody>
      </p:sp>
      <p:pic>
        <p:nvPicPr>
          <p:cNvPr id="5" name="Picture 2" descr="Slide33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8700" y="1848707"/>
            <a:ext cx="2286000" cy="455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3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3800" y="1831121"/>
            <a:ext cx="2259623" cy="457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Slide36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4600" y="1831121"/>
            <a:ext cx="2294792" cy="457200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15225" y="2286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676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52400" y="-76200"/>
            <a:ext cx="9906000" cy="1630362"/>
          </a:xfrm>
        </p:spPr>
        <p:txBody>
          <a:bodyPr>
            <a:noAutofit/>
          </a:bodyPr>
          <a:lstStyle/>
          <a:p>
            <a:pPr algn="l"/>
            <a:r>
              <a:rPr lang="en-US" sz="11800" dirty="0" smtClean="0">
                <a:solidFill>
                  <a:srgbClr val="92D050"/>
                </a:solidFill>
              </a:rPr>
              <a:t>MATERIALS</a:t>
            </a:r>
            <a:endParaRPr lang="en-US" sz="11800" dirty="0">
              <a:solidFill>
                <a:srgbClr val="92D050"/>
              </a:solidFill>
            </a:endParaRPr>
          </a:p>
        </p:txBody>
      </p:sp>
      <p:pic>
        <p:nvPicPr>
          <p:cNvPr id="5" name="Picture 2" descr="Slide3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50" y="2286000"/>
            <a:ext cx="1638300" cy="32766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4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200" y="2286000"/>
            <a:ext cx="1638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lide4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5591" y="2286000"/>
            <a:ext cx="1624609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lide4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9853" y="2286000"/>
            <a:ext cx="162914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Slide47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1400" y="2286000"/>
            <a:ext cx="162914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762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56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Slide4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6548" y="1473798"/>
            <a:ext cx="4881452" cy="530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52400" y="-76200"/>
            <a:ext cx="9906000" cy="1630362"/>
          </a:xfrm>
        </p:spPr>
        <p:txBody>
          <a:bodyPr>
            <a:noAutofit/>
          </a:bodyPr>
          <a:lstStyle/>
          <a:p>
            <a:pPr algn="l"/>
            <a:r>
              <a:rPr lang="en-US" sz="11800" dirty="0" smtClean="0">
                <a:solidFill>
                  <a:srgbClr val="92D050"/>
                </a:solidFill>
              </a:rPr>
              <a:t>MATERIALS</a:t>
            </a:r>
            <a:endParaRPr lang="en-US" sz="11800" dirty="0">
              <a:solidFill>
                <a:srgbClr val="92D050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762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2616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3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50" y="2286000"/>
            <a:ext cx="1638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4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200" y="2286000"/>
            <a:ext cx="1638300" cy="32766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lide4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5591" y="2286000"/>
            <a:ext cx="1624609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lide4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9853" y="2286000"/>
            <a:ext cx="162914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Slide47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1400" y="2286000"/>
            <a:ext cx="162914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52400" y="-76200"/>
            <a:ext cx="9906000" cy="1630362"/>
          </a:xfrm>
        </p:spPr>
        <p:txBody>
          <a:bodyPr>
            <a:noAutofit/>
          </a:bodyPr>
          <a:lstStyle/>
          <a:p>
            <a:pPr algn="l"/>
            <a:r>
              <a:rPr lang="en-US" sz="11800" dirty="0" smtClean="0">
                <a:solidFill>
                  <a:srgbClr val="92D050"/>
                </a:solidFill>
              </a:rPr>
              <a:t>MATERIALS</a:t>
            </a:r>
            <a:endParaRPr lang="en-US" sz="11800" dirty="0">
              <a:solidFill>
                <a:srgbClr val="92D050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762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639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3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50" y="2286000"/>
            <a:ext cx="1638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4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200" y="2286000"/>
            <a:ext cx="1638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lide4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5591" y="2286000"/>
            <a:ext cx="1624609" cy="32766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lide4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9853" y="2286000"/>
            <a:ext cx="162914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Slide47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1400" y="2286000"/>
            <a:ext cx="162914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52400" y="-76200"/>
            <a:ext cx="9906000" cy="1630362"/>
          </a:xfrm>
        </p:spPr>
        <p:txBody>
          <a:bodyPr>
            <a:noAutofit/>
          </a:bodyPr>
          <a:lstStyle/>
          <a:p>
            <a:pPr algn="l"/>
            <a:r>
              <a:rPr lang="en-US" sz="11800" dirty="0" smtClean="0">
                <a:solidFill>
                  <a:srgbClr val="92D050"/>
                </a:solidFill>
              </a:rPr>
              <a:t>MATERIALS</a:t>
            </a:r>
            <a:endParaRPr lang="en-US" sz="11800" dirty="0">
              <a:solidFill>
                <a:srgbClr val="92D05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762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60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3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50" y="2286000"/>
            <a:ext cx="1638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4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200" y="2286000"/>
            <a:ext cx="1638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lide4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5591" y="2286000"/>
            <a:ext cx="1624609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lide4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9853" y="2286000"/>
            <a:ext cx="1629147" cy="32766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Slide47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1400" y="2286000"/>
            <a:ext cx="162914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52400" y="-76200"/>
            <a:ext cx="9906000" cy="1630362"/>
          </a:xfrm>
        </p:spPr>
        <p:txBody>
          <a:bodyPr>
            <a:noAutofit/>
          </a:bodyPr>
          <a:lstStyle/>
          <a:p>
            <a:pPr algn="l"/>
            <a:r>
              <a:rPr lang="en-US" sz="11800" dirty="0" smtClean="0">
                <a:solidFill>
                  <a:srgbClr val="92D050"/>
                </a:solidFill>
              </a:rPr>
              <a:t>MATERIALS</a:t>
            </a:r>
            <a:endParaRPr lang="en-US" sz="11800" dirty="0">
              <a:solidFill>
                <a:srgbClr val="92D05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762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611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0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022" y="1676399"/>
            <a:ext cx="7698177" cy="4918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-152400" y="-76200"/>
            <a:ext cx="9906000" cy="1630362"/>
          </a:xfrm>
        </p:spPr>
        <p:txBody>
          <a:bodyPr>
            <a:noAutofit/>
          </a:bodyPr>
          <a:lstStyle/>
          <a:p>
            <a:pPr algn="l"/>
            <a:r>
              <a:rPr lang="en-US" sz="11800" dirty="0" smtClean="0">
                <a:solidFill>
                  <a:srgbClr val="92D050"/>
                </a:solidFill>
              </a:rPr>
              <a:t>MATERIALS</a:t>
            </a:r>
            <a:endParaRPr lang="en-US" sz="11800" dirty="0">
              <a:solidFill>
                <a:srgbClr val="92D05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762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13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39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50" y="2286000"/>
            <a:ext cx="1638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4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81200" y="2286000"/>
            <a:ext cx="16383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lide43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85591" y="2286000"/>
            <a:ext cx="1624609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Slide4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09853" y="2286000"/>
            <a:ext cx="162914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Slide47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1400" y="2286000"/>
            <a:ext cx="1629148" cy="32766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152400" y="-76200"/>
            <a:ext cx="9906000" cy="1630362"/>
          </a:xfrm>
        </p:spPr>
        <p:txBody>
          <a:bodyPr>
            <a:noAutofit/>
          </a:bodyPr>
          <a:lstStyle/>
          <a:p>
            <a:pPr algn="l"/>
            <a:r>
              <a:rPr lang="en-US" sz="11800" dirty="0" smtClean="0">
                <a:solidFill>
                  <a:srgbClr val="92D050"/>
                </a:solidFill>
              </a:rPr>
              <a:t>MATERIALS</a:t>
            </a:r>
            <a:endParaRPr lang="en-US" sz="11800" dirty="0">
              <a:solidFill>
                <a:srgbClr val="92D05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76200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735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76200" y="46038"/>
            <a:ext cx="64008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EQUITY</a:t>
            </a:r>
            <a:endParaRPr lang="en-US" sz="16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2" descr="Slide5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1854200"/>
            <a:ext cx="2209800" cy="45466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5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3800" y="1854200"/>
            <a:ext cx="22098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lide5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4600" y="1828800"/>
            <a:ext cx="2209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64068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610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76200" y="46038"/>
            <a:ext cx="64008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EQUITY</a:t>
            </a:r>
            <a:endParaRPr lang="en-US" sz="16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2" descr="Slide5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1854200"/>
            <a:ext cx="22098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5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3800" y="1854200"/>
            <a:ext cx="2209800" cy="45466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lide5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4600" y="1828800"/>
            <a:ext cx="2209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64068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372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://www.mihrinnovate.ca/en/resources/iStock_000007198789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15772" y="6010870"/>
            <a:ext cx="11576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Promotes Collaboration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3588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76200" y="46038"/>
            <a:ext cx="64008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EQUITY</a:t>
            </a:r>
            <a:endParaRPr lang="en-US" sz="16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2" descr="Slide50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1854200"/>
            <a:ext cx="22098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52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33800" y="1854200"/>
            <a:ext cx="22098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lide54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4600" y="1828800"/>
            <a:ext cx="2209800" cy="4572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4600" y="164068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672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76200" y="46038"/>
            <a:ext cx="69342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rgbClr val="9D274C"/>
                </a:solidFill>
              </a:rPr>
              <a:t>BEAUTY</a:t>
            </a:r>
            <a:endParaRPr lang="en-US" sz="16000" dirty="0">
              <a:solidFill>
                <a:srgbClr val="9D274C"/>
              </a:solidFill>
            </a:endParaRPr>
          </a:p>
        </p:txBody>
      </p:sp>
      <p:pic>
        <p:nvPicPr>
          <p:cNvPr id="5" name="Picture 2" descr="Slide5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8800" y="1843822"/>
            <a:ext cx="2273300" cy="45593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5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831122"/>
            <a:ext cx="2260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95552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14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76200" y="46038"/>
            <a:ext cx="6934200" cy="1630362"/>
          </a:xfrm>
        </p:spPr>
        <p:txBody>
          <a:bodyPr>
            <a:noAutofit/>
          </a:bodyPr>
          <a:lstStyle/>
          <a:p>
            <a:pPr algn="l"/>
            <a:r>
              <a:rPr lang="en-US" sz="16000" dirty="0" smtClean="0">
                <a:solidFill>
                  <a:srgbClr val="9D274C"/>
                </a:solidFill>
              </a:rPr>
              <a:t>BEAUTY</a:t>
            </a:r>
            <a:endParaRPr lang="en-US" sz="16000" dirty="0">
              <a:solidFill>
                <a:srgbClr val="9D274C"/>
              </a:solidFill>
            </a:endParaRPr>
          </a:p>
        </p:txBody>
      </p:sp>
      <p:pic>
        <p:nvPicPr>
          <p:cNvPr id="5" name="Picture 2" descr="Slide5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8800" y="1843822"/>
            <a:ext cx="22733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5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831122"/>
            <a:ext cx="2260600" cy="45720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195552"/>
            <a:ext cx="1773987" cy="139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45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6700" y="-4673"/>
            <a:ext cx="9182100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0" dirty="0" smtClean="0">
                <a:solidFill>
                  <a:schemeClr val="accent6">
                    <a:lumMod val="75000"/>
                  </a:schemeClr>
                </a:solidFill>
              </a:rPr>
              <a:t>ALL</a:t>
            </a:r>
          </a:p>
          <a:p>
            <a:r>
              <a:rPr lang="en-US" sz="14500" dirty="0" smtClean="0"/>
              <a:t>OR</a:t>
            </a:r>
          </a:p>
          <a:p>
            <a:r>
              <a:rPr lang="en-US" sz="14500" dirty="0" smtClean="0"/>
              <a:t>NOTHING</a:t>
            </a:r>
            <a:endParaRPr lang="en-US" sz="145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304800"/>
            <a:ext cx="4572000" cy="424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3873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962400"/>
            <a:ext cx="3441423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00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2590800"/>
            <a:ext cx="3441423" cy="258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365049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76200" y="-228600"/>
            <a:ext cx="9982200" cy="1630362"/>
          </a:xfrm>
        </p:spPr>
        <p:txBody>
          <a:bodyPr>
            <a:noAutofit/>
          </a:bodyPr>
          <a:lstStyle/>
          <a:p>
            <a:pPr algn="l"/>
            <a:r>
              <a:rPr lang="en-US" sz="10500" dirty="0" smtClean="0">
                <a:solidFill>
                  <a:schemeClr val="accent6">
                    <a:lumMod val="75000"/>
                  </a:schemeClr>
                </a:solidFill>
              </a:rPr>
              <a:t>CERTIFICATIONS</a:t>
            </a:r>
            <a:endParaRPr lang="en-US" sz="105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540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-14045"/>
            <a:ext cx="2895600" cy="28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5409" y="1222421"/>
            <a:ext cx="3668591" cy="273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MY STORY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406768"/>
            <a:ext cx="2649415" cy="295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415" y="1219200"/>
            <a:ext cx="358140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750"/>
            <a:ext cx="3524250" cy="35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054" y="2992527"/>
            <a:ext cx="3657600" cy="2841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3042" y="5377229"/>
            <a:ext cx="475214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6402" y="2416778"/>
            <a:ext cx="3337598" cy="444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114800"/>
            <a:ext cx="9144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6545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MY STORY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53418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Environmental</a:t>
            </a:r>
            <a:endParaRPr lang="en-US" sz="28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895600" y="1472625"/>
            <a:ext cx="313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Sales</a:t>
            </a:r>
            <a:r>
              <a:rPr lang="en-US" sz="3200" b="1" dirty="0" smtClean="0"/>
              <a:t> 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032500" y="1534180"/>
            <a:ext cx="311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Marketing</a:t>
            </a:r>
            <a:endParaRPr lang="en-US" sz="28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2895600" y="1447800"/>
            <a:ext cx="0" cy="48723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032500" y="1447799"/>
            <a:ext cx="0" cy="48723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0" y="2175807"/>
            <a:ext cx="289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Know Nothing About Science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95600" y="2222480"/>
            <a:ext cx="31369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No </a:t>
            </a:r>
          </a:p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Connections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32500" y="2215277"/>
            <a:ext cx="31115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8000"/>
                </a:solidFill>
              </a:rPr>
              <a:t>Market </a:t>
            </a:r>
          </a:p>
          <a:p>
            <a:pPr algn="ctr"/>
            <a:r>
              <a:rPr lang="en-US" sz="5400" b="1" dirty="0" smtClean="0">
                <a:solidFill>
                  <a:srgbClr val="008000"/>
                </a:solidFill>
              </a:rPr>
              <a:t>To </a:t>
            </a:r>
          </a:p>
          <a:p>
            <a:pPr algn="ctr"/>
            <a:r>
              <a:rPr lang="en-US" sz="5400" b="1" dirty="0" smtClean="0">
                <a:solidFill>
                  <a:srgbClr val="008000"/>
                </a:solidFill>
              </a:rPr>
              <a:t>Students</a:t>
            </a:r>
            <a:endParaRPr lang="en-US" sz="5400" b="1" dirty="0">
              <a:solidFill>
                <a:srgbClr val="008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52400" y="1795790"/>
            <a:ext cx="25146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206750" y="1795790"/>
            <a:ext cx="25146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23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0" grpId="0"/>
      <p:bldP spid="24" grpId="0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528175" y="1066800"/>
            <a:ext cx="6096000" cy="5791200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8174" y="1066800"/>
            <a:ext cx="6095999" cy="58009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76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000" dirty="0" smtClean="0">
                <a:solidFill>
                  <a:schemeClr val="accent6">
                    <a:lumMod val="75000"/>
                  </a:schemeClr>
                </a:solidFill>
              </a:rPr>
              <a:t>MARKETING</a:t>
            </a:r>
            <a:endParaRPr lang="en-US" sz="11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446750" y="1918447"/>
            <a:ext cx="4258849" cy="4087906"/>
          </a:xfrm>
          <a:prstGeom prst="ellipse">
            <a:avLst/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35000">
                <a:schemeClr val="accent5">
                  <a:lumMod val="40000"/>
                  <a:lumOff val="60000"/>
                </a:schemeClr>
              </a:gs>
              <a:gs pos="100000">
                <a:schemeClr val="accent5">
                  <a:lumMod val="20000"/>
                  <a:lumOff val="80000"/>
                </a:schemeClr>
              </a:gs>
            </a:gsLst>
          </a:gra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90586" y="2897841"/>
            <a:ext cx="2171178" cy="2129118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accent5">
                  <a:lumMod val="75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33175" y="3639234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6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Students</a:t>
            </a:r>
            <a:endParaRPr lang="en-US" sz="36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7059" y="2209800"/>
            <a:ext cx="24160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Community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45440" y="1182469"/>
            <a:ext cx="13592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World</a:t>
            </a:r>
          </a:p>
        </p:txBody>
      </p:sp>
    </p:spTree>
    <p:extLst>
      <p:ext uri="{BB962C8B-B14F-4D97-AF65-F5344CB8AC3E}">
        <p14:creationId xmlns:p14="http://schemas.microsoft.com/office/powerpoint/2010/main" val="1380772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6790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SOCIAL MEDIA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170" name="Picture 2" descr="http://netdna.copyblogger.com/images/f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080" y="1295400"/>
            <a:ext cx="2560320" cy="2560320"/>
          </a:xfrm>
          <a:prstGeom prst="rect">
            <a:avLst/>
          </a:prstGeom>
          <a:noFill/>
        </p:spPr>
      </p:pic>
      <p:pic>
        <p:nvPicPr>
          <p:cNvPr id="7174" name="Picture 6" descr="http://takedesigns.com/wp-content/uploads/2012/11/design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346" y="4038600"/>
            <a:ext cx="2566054" cy="2560320"/>
          </a:xfrm>
          <a:prstGeom prst="rect">
            <a:avLst/>
          </a:prstGeom>
          <a:noFill/>
        </p:spPr>
      </p:pic>
      <p:pic>
        <p:nvPicPr>
          <p:cNvPr id="7176" name="Picture 8" descr="http://www.naparex.com/blog/wp-content/uploads/2012/09/linked_ico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1295400"/>
            <a:ext cx="2560320" cy="256032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2560320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08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411450"/>
            <a:ext cx="759246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spc="100" dirty="0" smtClean="0">
                <a:ln w="180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glow>
                    <a:schemeClr val="accent1">
                      <a:alpha val="40000"/>
                    </a:schemeClr>
                  </a:glow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Sustains Health</a:t>
            </a:r>
            <a:endParaRPr lang="en-US" sz="8800" b="1" spc="100" dirty="0">
              <a:ln w="180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glow>
                  <a:schemeClr val="accent1">
                    <a:alpha val="40000"/>
                  </a:schemeClr>
                </a:glow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58907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220200" cy="1143000"/>
          </a:xfrm>
        </p:spPr>
        <p:txBody>
          <a:bodyPr>
            <a:noAutofit/>
          </a:bodyPr>
          <a:lstStyle/>
          <a:p>
            <a:pPr algn="l"/>
            <a:r>
              <a:rPr lang="en-US" sz="10000" dirty="0" smtClean="0">
                <a:solidFill>
                  <a:schemeClr val="accent6">
                    <a:lumMod val="75000"/>
                  </a:schemeClr>
                </a:solidFill>
              </a:rPr>
              <a:t>PRESENTATIONS</a:t>
            </a:r>
            <a:endParaRPr lang="en-US" sz="10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1" y="1371600"/>
            <a:ext cx="3835514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1371600"/>
            <a:ext cx="4419600" cy="15868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4209" y="5477470"/>
            <a:ext cx="33566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50</a:t>
            </a:r>
            <a:r>
              <a:rPr lang="en-US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+ People</a:t>
            </a:r>
            <a:endParaRPr lang="en-US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799" y="3276600"/>
            <a:ext cx="441960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05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11927" y="1295400"/>
            <a:ext cx="517467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92202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RADIO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Picture 2" descr="http://netdna.copyblogger.com/images/flog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609600" cy="609600"/>
          </a:xfrm>
          <a:prstGeom prst="rect">
            <a:avLst/>
          </a:prstGeom>
          <a:noFill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5" y="6172200"/>
            <a:ext cx="765810" cy="61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" y="4724400"/>
            <a:ext cx="816864" cy="61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48006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39 Online Broadcasts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66800" y="5558135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246 People Reached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66800" y="6247691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3,000+ People Tuned In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73006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603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TRAVELS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60960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2000+ Miles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60960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30+ Hours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00" y="4218632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Eureka, MO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5600" y="144333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Kalamazoo, MI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6800" y="18288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Detroit, MI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62600" y="3204865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Pittsburgh, PA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48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636216"/>
            <a:ext cx="838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8800" dirty="0" smtClean="0">
                <a:solidFill>
                  <a:srgbClr val="FF0000"/>
                </a:solidFill>
              </a:rPr>
              <a:t>Producer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8800" dirty="0" smtClean="0">
                <a:solidFill>
                  <a:srgbClr val="FF0000"/>
                </a:solidFill>
              </a:rPr>
              <a:t>The Perfect Fit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8800" dirty="0" smtClean="0">
                <a:solidFill>
                  <a:srgbClr val="FF0000"/>
                </a:solidFill>
              </a:rPr>
              <a:t>Building a Team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6200"/>
            <a:ext cx="9385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CHALLENGES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8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636216"/>
            <a:ext cx="838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8800" dirty="0" smtClean="0">
                <a:solidFill>
                  <a:srgbClr val="008000"/>
                </a:solidFill>
              </a:rPr>
              <a:t>Producer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8800" dirty="0" smtClean="0">
                <a:solidFill>
                  <a:srgbClr val="FF0000"/>
                </a:solidFill>
              </a:rPr>
              <a:t>The Perfect Fit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8800" dirty="0" smtClean="0">
                <a:solidFill>
                  <a:srgbClr val="FF0000"/>
                </a:solidFill>
              </a:rPr>
              <a:t>Building a Team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CHALLENGES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38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636216"/>
            <a:ext cx="838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8800" dirty="0" smtClean="0">
                <a:solidFill>
                  <a:srgbClr val="008000"/>
                </a:solidFill>
              </a:rPr>
              <a:t>Producer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8800" dirty="0" smtClean="0">
                <a:solidFill>
                  <a:srgbClr val="008000"/>
                </a:solidFill>
              </a:rPr>
              <a:t>The Perfect Fit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8800" dirty="0" smtClean="0">
                <a:solidFill>
                  <a:srgbClr val="FF0000"/>
                </a:solidFill>
              </a:rPr>
              <a:t>Building a Team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CHALLENGES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6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636216"/>
            <a:ext cx="838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8800" dirty="0" smtClean="0">
                <a:solidFill>
                  <a:srgbClr val="008000"/>
                </a:solidFill>
              </a:rPr>
              <a:t>Producer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8800" dirty="0" smtClean="0">
                <a:solidFill>
                  <a:srgbClr val="008000"/>
                </a:solidFill>
              </a:rPr>
              <a:t>The Perfect Fit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8800" dirty="0" smtClean="0">
                <a:solidFill>
                  <a:srgbClr val="008000"/>
                </a:solidFill>
              </a:rPr>
              <a:t>Building a Team</a:t>
            </a:r>
            <a:endParaRPr lang="en-US" sz="8800" dirty="0">
              <a:solidFill>
                <a:srgbClr val="00800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CHALLENGES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97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LEARNING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81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LEARNING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1671935"/>
            <a:ext cx="2869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glow rad="228600">
                    <a:srgbClr val="5EE838">
                      <a:alpha val="40000"/>
                    </a:srgbClr>
                  </a:glow>
                </a:effectLst>
              </a:rPr>
              <a:t>TIME MANAGEMENT</a:t>
            </a:r>
            <a:endParaRPr lang="en-US" sz="2400" b="1" dirty="0">
              <a:effectLst>
                <a:glow rad="228600">
                  <a:srgbClr val="5EE838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289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LEARNING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1671935"/>
            <a:ext cx="2869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MANAGEMENT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95805" y="5791200"/>
            <a:ext cx="2037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glow rad="228600">
                    <a:srgbClr val="5EE838">
                      <a:alpha val="40000"/>
                    </a:srgbClr>
                  </a:glow>
                </a:effectLst>
              </a:rPr>
              <a:t>COLD CALLING</a:t>
            </a:r>
            <a:endParaRPr lang="en-US" sz="2400" b="1" dirty="0">
              <a:effectLst>
                <a:glow rad="228600">
                  <a:srgbClr val="5EE838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6335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-228600"/>
            <a:ext cx="9372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100" dirty="0" smtClean="0">
                <a:ln w="180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Inspires Learning</a:t>
            </a:r>
            <a:endParaRPr lang="en-US" sz="8800" b="1" cap="none" spc="100" dirty="0">
              <a:ln w="18000">
                <a:solidFill>
                  <a:schemeClr val="bg2">
                    <a:lumMod val="25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8691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LEARNING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1671935"/>
            <a:ext cx="2869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MANAGEMENT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95805" y="5791200"/>
            <a:ext cx="2037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COLD CALLING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13644" y="5334000"/>
            <a:ext cx="254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glow rad="228600">
                    <a:srgbClr val="5EE838">
                      <a:alpha val="40000"/>
                    </a:srgbClr>
                  </a:glow>
                </a:effectLst>
              </a:rPr>
              <a:t>COMMUNICATION</a:t>
            </a:r>
            <a:endParaRPr lang="en-US" sz="2400" b="1" dirty="0">
              <a:effectLst>
                <a:glow rad="228600">
                  <a:srgbClr val="5EE838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9070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LEARNING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1671935"/>
            <a:ext cx="2869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MANAGEMENT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95805" y="5791200"/>
            <a:ext cx="2037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COLD CALLING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830" y="1447800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glow rad="228600">
                    <a:srgbClr val="5EE838">
                      <a:alpha val="40000"/>
                    </a:srgbClr>
                  </a:glow>
                </a:effectLst>
              </a:rPr>
              <a:t>SOCIAL MEDIA</a:t>
            </a:r>
            <a:endParaRPr lang="en-US" sz="2400" b="1" dirty="0">
              <a:effectLst>
                <a:glow rad="228600">
                  <a:srgbClr val="5EE838">
                    <a:alpha val="40000"/>
                  </a:srgb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3644" y="5334000"/>
            <a:ext cx="254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COMMUNICATION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573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LEARNING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1671935"/>
            <a:ext cx="2869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MANAGEMENT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95805" y="5791200"/>
            <a:ext cx="2037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COLD CALLING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830" y="1447800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SOCIAL MEDIA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113644" y="5334000"/>
            <a:ext cx="254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COMMUNICATION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4785" y="4796135"/>
            <a:ext cx="47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glow rad="228600">
                    <a:srgbClr val="5EE838">
                      <a:alpha val="40000"/>
                    </a:srgbClr>
                  </a:glow>
                </a:effectLst>
              </a:rPr>
              <a:t>ENVIRONMENTAL ISSUES &amp; JARGON</a:t>
            </a:r>
            <a:endParaRPr lang="en-US" sz="2400" b="1" dirty="0">
              <a:effectLst>
                <a:glow rad="228600">
                  <a:srgbClr val="5EE838"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4589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LEARNING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1671935"/>
            <a:ext cx="2869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MANAGEMENT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795805" y="5791200"/>
            <a:ext cx="2037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COLD CALLING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62830" y="1447800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SOCIAL MEDIA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67255" y="2209800"/>
            <a:ext cx="2621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>
                  <a:glow rad="228600">
                    <a:srgbClr val="5EE838">
                      <a:alpha val="40000"/>
                    </a:srgbClr>
                  </a:glow>
                </a:effectLst>
              </a:rPr>
              <a:t>FILM PRODUCTION</a:t>
            </a:r>
            <a:endParaRPr lang="en-US" sz="2400" b="1" dirty="0">
              <a:effectLst>
                <a:glow rad="228600">
                  <a:srgbClr val="5EE838">
                    <a:alpha val="40000"/>
                  </a:srgb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3644" y="5334000"/>
            <a:ext cx="254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COMMUNICATION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4785" y="4796135"/>
            <a:ext cx="47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ENVIRONMENTAL ISSUES &amp; JARGON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83802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LEARNING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35343" y="2103090"/>
            <a:ext cx="9414693" cy="31547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 b="1" cap="none" spc="0" dirty="0" smtClean="0">
                <a:ln w="31550" cmpd="sng">
                  <a:solidFill>
                    <a:srgbClr val="5EE83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PASSION</a:t>
            </a:r>
            <a:endParaRPr lang="en-US" sz="19900" b="1" cap="none" spc="0" dirty="0">
              <a:ln w="31550" cmpd="sng">
                <a:solidFill>
                  <a:srgbClr val="5EE838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86400" y="1671935"/>
            <a:ext cx="2869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MANAGEMENT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795805" y="5791200"/>
            <a:ext cx="2037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COLD CALLING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62830" y="1447800"/>
            <a:ext cx="2050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SOCIAL MEDIA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567255" y="2209800"/>
            <a:ext cx="2621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effectLst/>
              </a:rPr>
              <a:t>FILM PRODUCTION</a:t>
            </a:r>
            <a:endParaRPr lang="en-US" sz="2400" b="1" dirty="0">
              <a:effectLst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13644" y="5334000"/>
            <a:ext cx="2546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COMMUNICATION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4785" y="4796135"/>
            <a:ext cx="4797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ENVIRONMENTAL ISSUES &amp; JARGON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2266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WHY WMU?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9609" y="1447800"/>
            <a:ext cx="3300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STUDENTS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0600" y="5715000"/>
            <a:ext cx="4070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DISCOVERIES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" y="2362200"/>
            <a:ext cx="406314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1" y="2371130"/>
            <a:ext cx="3886199" cy="3355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8386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WHY WMU?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3733800" cy="249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3730871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Natural Light       	      Heat Exchange System</a:t>
            </a:r>
            <a:endParaRPr 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6912" y="1304365"/>
            <a:ext cx="3751288" cy="249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48200" y="3730824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Solar Panels</a:t>
            </a:r>
            <a:endParaRPr lang="en-US" sz="1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156" y="4038601"/>
            <a:ext cx="3747644" cy="249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4800" y="6474024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Net Zero Storm Water</a:t>
            </a:r>
            <a:endParaRPr lang="en-US" sz="1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799" y="4038648"/>
            <a:ext cx="3749401" cy="249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648200" y="6477001"/>
            <a:ext cx="396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Presidents' Climate Commitment (ACUPCC)</a:t>
            </a:r>
          </a:p>
        </p:txBody>
      </p:sp>
    </p:spTree>
    <p:extLst>
      <p:ext uri="{BB962C8B-B14F-4D97-AF65-F5344CB8AC3E}">
        <p14:creationId xmlns:p14="http://schemas.microsoft.com/office/powerpoint/2010/main" val="1174746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WMU MISSION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219200"/>
            <a:ext cx="8534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Western Michigan University is a learner-centered, research university, building intellectual inquiry and discovery into undergraduate, graduate, and professional programs in a way that fosters knowledge and innovation, and transforms wisdom into action. As a public university, WMU provides leadership in teaching, research, learning, and service, and is committed to enhancing the future of our global citizenry.</a:t>
            </a:r>
          </a:p>
        </p:txBody>
      </p:sp>
    </p:spTree>
    <p:extLst>
      <p:ext uri="{BB962C8B-B14F-4D97-AF65-F5344CB8AC3E}">
        <p14:creationId xmlns:p14="http://schemas.microsoft.com/office/powerpoint/2010/main" val="123815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WMU MISSION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219200"/>
            <a:ext cx="8534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Western Michigan University is a learner-centered, research university, building intellectual inquiry and discovery into undergraduate, graduate, and professional programs in a way that fosters knowledge and innovation, and </a:t>
            </a:r>
            <a:r>
              <a:rPr lang="en-US" sz="3600" dirty="0">
                <a:effectLst>
                  <a:glow rad="101600">
                    <a:srgbClr val="5EE838">
                      <a:alpha val="60000"/>
                    </a:srgbClr>
                  </a:glow>
                </a:effectLst>
              </a:rPr>
              <a:t>transforms wisdom into action</a:t>
            </a:r>
            <a:r>
              <a:rPr lang="en-US" sz="3600" dirty="0"/>
              <a:t>. As a public university, WMU provides leadership in teaching, research, learning, and service, and is committed to enhancing the future of our global citizenry.</a:t>
            </a:r>
          </a:p>
        </p:txBody>
      </p:sp>
    </p:spTree>
    <p:extLst>
      <p:ext uri="{BB962C8B-B14F-4D97-AF65-F5344CB8AC3E}">
        <p14:creationId xmlns:p14="http://schemas.microsoft.com/office/powerpoint/2010/main" val="818491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385300" cy="1143000"/>
          </a:xfrm>
        </p:spPr>
        <p:txBody>
          <a:bodyPr>
            <a:noAutofit/>
          </a:bodyPr>
          <a:lstStyle/>
          <a:p>
            <a:pPr algn="l"/>
            <a:r>
              <a:rPr lang="en-US" sz="11500" dirty="0" smtClean="0">
                <a:solidFill>
                  <a:schemeClr val="accent6">
                    <a:lumMod val="75000"/>
                  </a:schemeClr>
                </a:solidFill>
              </a:rPr>
              <a:t>WMU MISSION</a:t>
            </a:r>
            <a:endParaRPr lang="en-US" sz="11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600" y="1219200"/>
            <a:ext cx="8534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Western Michigan University is a learner-centered, research university, building intellectual inquiry and discovery into undergraduate, graduate, and professional programs in a way that fosters knowledge and innovation, and transforms wisdom into action. As a public university, WMU provides leadership in teaching, research, learning, and service, and is </a:t>
            </a:r>
            <a:r>
              <a:rPr lang="en-US" sz="3600" dirty="0">
                <a:effectLst>
                  <a:glow rad="101600">
                    <a:srgbClr val="5EE838">
                      <a:alpha val="60000"/>
                    </a:srgbClr>
                  </a:glow>
                </a:effectLst>
              </a:rPr>
              <a:t>committed to enhancing the future of our global citizenry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5583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blog.martindale.com/wp-content/uploads/2011/12/productiv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34" y="0"/>
            <a:ext cx="9114366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0784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182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4977"/>
            <a:ext cx="9144000" cy="691040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</p:pic>
      <p:sp>
        <p:nvSpPr>
          <p:cNvPr id="6" name="TextBox 5"/>
          <p:cNvSpPr txBox="1"/>
          <p:nvPr/>
        </p:nvSpPr>
        <p:spPr>
          <a:xfrm>
            <a:off x="0" y="0"/>
            <a:ext cx="5105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If we have the ability to make the world a better place…</a:t>
            </a:r>
            <a:endParaRPr lang="en-US" sz="4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5800" y="5334000"/>
            <a:ext cx="441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Why not do it?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623379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6" descr="http://customizedfacilitiesgroup.com/images/leafworld_njnz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143000" y="0"/>
            <a:ext cx="802476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100" dirty="0" smtClean="0">
                <a:ln w="18000">
                  <a:solidFill>
                    <a:srgbClr val="00B0F0"/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Positive Future</a:t>
            </a:r>
            <a:endParaRPr lang="en-US" sz="9600" b="1" cap="none" spc="100" dirty="0">
              <a:ln w="18000">
                <a:solidFill>
                  <a:srgbClr val="00B0F0"/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6504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1723"/>
            <a:ext cx="6948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Endorses Responsibility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4417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2288</TotalTime>
  <Words>899</Words>
  <Application>Microsoft Macintosh PowerPoint</Application>
  <PresentationFormat>On-screen Show (4:3)</PresentationFormat>
  <Paragraphs>179</Paragraphs>
  <Slides>71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CYCLE COSTS</vt:lpstr>
      <vt:lpstr>OUR GOAL</vt:lpstr>
      <vt:lpstr>PowerPoint Presentation</vt:lpstr>
      <vt:lpstr>PowerPoint Presentation</vt:lpstr>
      <vt:lpstr>PowerPoint Presentation</vt:lpstr>
      <vt:lpstr>PowerPoint Presentation</vt:lpstr>
      <vt:lpstr>THE CHALLENGE</vt:lpstr>
      <vt:lpstr>SITE</vt:lpstr>
      <vt:lpstr>SITE</vt:lpstr>
      <vt:lpstr>SITE</vt:lpstr>
      <vt:lpstr>SITE</vt:lpstr>
      <vt:lpstr>WATER</vt:lpstr>
      <vt:lpstr>WATER</vt:lpstr>
      <vt:lpstr>ENERGY</vt:lpstr>
      <vt:lpstr>HEALTH</vt:lpstr>
      <vt:lpstr>HEALTH</vt:lpstr>
      <vt:lpstr>HEALTH</vt:lpstr>
      <vt:lpstr>MATERIALS</vt:lpstr>
      <vt:lpstr>MATERIALS</vt:lpstr>
      <vt:lpstr>MATERIALS</vt:lpstr>
      <vt:lpstr>MATERIALS</vt:lpstr>
      <vt:lpstr>MATERIALS</vt:lpstr>
      <vt:lpstr>MATERIALS</vt:lpstr>
      <vt:lpstr>MATERIALS</vt:lpstr>
      <vt:lpstr>EQUITY</vt:lpstr>
      <vt:lpstr>EQUITY</vt:lpstr>
      <vt:lpstr>EQUITY</vt:lpstr>
      <vt:lpstr>BEAUTY</vt:lpstr>
      <vt:lpstr>BEAUTY</vt:lpstr>
      <vt:lpstr>PowerPoint Presentation</vt:lpstr>
      <vt:lpstr>CERTIFICATIONS</vt:lpstr>
      <vt:lpstr>MY STORY</vt:lpstr>
      <vt:lpstr>MY STORY</vt:lpstr>
      <vt:lpstr>PowerPoint Presentation</vt:lpstr>
      <vt:lpstr>PowerPoint Presentation</vt:lpstr>
      <vt:lpstr>SOCIAL MEDIA</vt:lpstr>
      <vt:lpstr>PRESENTATIONS</vt:lpstr>
      <vt:lpstr>RADIO</vt:lpstr>
      <vt:lpstr>TRAVELS</vt:lpstr>
      <vt:lpstr>PowerPoint Presentation</vt:lpstr>
      <vt:lpstr>CHALLENGES</vt:lpstr>
      <vt:lpstr>CHALLENGES</vt:lpstr>
      <vt:lpstr>CHALLENGES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LEARNING</vt:lpstr>
      <vt:lpstr>WHY WMU?</vt:lpstr>
      <vt:lpstr>WHY WMU?</vt:lpstr>
      <vt:lpstr>WMU MISSION</vt:lpstr>
      <vt:lpstr>WMU MISSION</vt:lpstr>
      <vt:lpstr>WMU MISSION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2325Mod</dc:creator>
  <cp:lastModifiedBy>OfSAnn anne</cp:lastModifiedBy>
  <cp:revision>118</cp:revision>
  <cp:lastPrinted>2013-04-26T15:31:31Z</cp:lastPrinted>
  <dcterms:created xsi:type="dcterms:W3CDTF">2013-04-23T12:00:42Z</dcterms:created>
  <dcterms:modified xsi:type="dcterms:W3CDTF">2014-06-03T16:31:05Z</dcterms:modified>
</cp:coreProperties>
</file>